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7" r:id="rId2"/>
    <p:sldId id="258" r:id="rId3"/>
    <p:sldId id="261" r:id="rId4"/>
    <p:sldId id="259" r:id="rId5"/>
    <p:sldId id="260" r:id="rId6"/>
    <p:sldId id="262" r:id="rId7"/>
    <p:sldId id="26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6545-BCBB-4F34-8980-7E7741EE97AC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734F-72A4-46D6-ACD7-A450C0B6E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734F-72A4-46D6-ACD7-A450C0B6E1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5DBC35-D5D2-4118-A4E7-F8B5A600775D}" type="datetimeFigureOut">
              <a:rPr lang="en-US" smtClean="0"/>
              <a:pPr/>
              <a:t>12/20/2013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1B0DB5-813F-47CE-B613-AC50880AAA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7924800" cy="2286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ction Force" pitchFamily="2" charset="0"/>
              </a:rPr>
              <a:t>Transmission of</a:t>
            </a:r>
            <a:br>
              <a:rPr lang="en-US" sz="6000" dirty="0" smtClean="0">
                <a:latin typeface="Action Force" pitchFamily="2" charset="0"/>
              </a:rPr>
            </a:br>
            <a:r>
              <a:rPr lang="en-US" sz="6000" dirty="0" smtClean="0">
                <a:latin typeface="Action Force" pitchFamily="2" charset="0"/>
              </a:rPr>
              <a:t> motion and power</a:t>
            </a:r>
            <a:endParaRPr lang="en-US" sz="6000" dirty="0">
              <a:latin typeface="Action For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Twist Drive:-</a:t>
            </a:r>
            <a:endParaRPr lang="en-US" dirty="0"/>
          </a:p>
        </p:txBody>
      </p:sp>
      <p:pic>
        <p:nvPicPr>
          <p:cNvPr id="1026" name="Picture 2" descr="C:\Documents and Settings\Mukesh Sir\Desktop\Quarter-belt-driv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0199" y="1066800"/>
            <a:ext cx="662232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4572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known as right angle belt drive,</a:t>
            </a:r>
          </a:p>
          <a:p>
            <a:r>
              <a:rPr lang="en-US" sz="2400" dirty="0" smtClean="0"/>
              <a:t>It is used to transmit power between two shafts at right angle</a:t>
            </a:r>
          </a:p>
          <a:p>
            <a:endParaRPr lang="en-US" sz="2400" dirty="0" smtClean="0"/>
          </a:p>
          <a:p>
            <a:r>
              <a:rPr lang="en-US" sz="2400" dirty="0" smtClean="0"/>
              <a:t>Larger face width pulley should be used to prevent the belt from leaving the pulley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239000" y="1143000"/>
          <a:ext cx="838200" cy="485775"/>
        </p:xfrm>
        <a:graphic>
          <a:graphicData uri="http://schemas.openxmlformats.org/presentationml/2006/ole">
            <p:oleObj spid="_x0000_s3074" name="Package" r:id="rId4" imgW="838080" imgH="485640" progId="Packag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Transmission:-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0014" y="1752600"/>
            <a:ext cx="7775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Power transmission is a process to transmit motion from one shaft to another shaft</a:t>
            </a:r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050" name="Picture 2" descr="C:\Documents and Settings\Mukesh Si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05200"/>
            <a:ext cx="3962400" cy="2967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641592" cy="1401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Power Transmission System 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OR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Mechanical Drive</a:t>
            </a:r>
            <a:br>
              <a:rPr lang="en-US" sz="3200" dirty="0" smtClean="0">
                <a:latin typeface="Algerian" pitchFamily="82" charset="0"/>
              </a:rPr>
            </a:b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498080" cy="4038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It is the intermediate mechanism which transmit power or motion from the prime mover to machine </a:t>
            </a:r>
          </a:p>
          <a:p>
            <a:r>
              <a:rPr lang="en-US" dirty="0" smtClean="0"/>
              <a:t>To connect the shaft ,mainly two types of connectors are used ,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Rigid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1905000"/>
            <a:ext cx="815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Drive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492049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4343400"/>
            <a:ext cx="739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When a prime mover is used to drive a single machine then the system of power transmission is called as individual drive system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Drive:-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43000" y="1447800"/>
            <a:ext cx="3200400" cy="1066800"/>
            <a:chOff x="1447800" y="1447800"/>
            <a:chExt cx="3200400" cy="1066800"/>
          </a:xfrm>
        </p:grpSpPr>
        <p:sp>
          <p:nvSpPr>
            <p:cNvPr id="4" name="Snip and Round Single Corner Rectangle 3"/>
            <p:cNvSpPr/>
            <p:nvPr/>
          </p:nvSpPr>
          <p:spPr>
            <a:xfrm>
              <a:off x="1447800" y="1447800"/>
              <a:ext cx="2209800" cy="1066800"/>
            </a:xfrm>
            <a:prstGeom prst="snip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1981200"/>
              <a:ext cx="9906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47800" y="4419600"/>
            <a:ext cx="4648200" cy="76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7543800" y="3733800"/>
            <a:ext cx="1371600" cy="990600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3429000" y="1600200"/>
            <a:ext cx="4648200" cy="3276600"/>
            <a:chOff x="3733800" y="1600200"/>
            <a:chExt cx="4648200" cy="3276600"/>
          </a:xfrm>
        </p:grpSpPr>
        <p:sp>
          <p:nvSpPr>
            <p:cNvPr id="9" name="Rectangle 8"/>
            <p:cNvSpPr/>
            <p:nvPr/>
          </p:nvSpPr>
          <p:spPr>
            <a:xfrm>
              <a:off x="3733800" y="3124200"/>
              <a:ext cx="4648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572000" y="1600200"/>
              <a:ext cx="1371600" cy="3276600"/>
              <a:chOff x="4572000" y="1600200"/>
              <a:chExt cx="1371600" cy="3276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638800" y="2895600"/>
                <a:ext cx="304800" cy="1981200"/>
                <a:chOff x="5638800" y="2895600"/>
                <a:chExt cx="304800" cy="19812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5638800" y="4114800"/>
                  <a:ext cx="304800" cy="7620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38800" y="2895600"/>
                  <a:ext cx="304800" cy="7620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768341" y="2895600"/>
                  <a:ext cx="45719" cy="19812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4572000" y="1600200"/>
                <a:ext cx="304800" cy="1981200"/>
                <a:chOff x="5638800" y="2895600"/>
                <a:chExt cx="304800" cy="19812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38800" y="4114800"/>
                  <a:ext cx="304800" cy="7620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638800" y="2895600"/>
                  <a:ext cx="304800" cy="7620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768341" y="2895600"/>
                  <a:ext cx="45719" cy="19812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5715000" y="1600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ain shaft</a:t>
            </a:r>
            <a:endParaRPr lang="en-US" sz="28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57200" y="1676400"/>
            <a:ext cx="8382000" cy="4495800"/>
            <a:chOff x="457200" y="1676400"/>
            <a:chExt cx="8382000" cy="4495800"/>
          </a:xfrm>
        </p:grpSpPr>
        <p:grpSp>
          <p:nvGrpSpPr>
            <p:cNvPr id="61" name="Group 60"/>
            <p:cNvGrpSpPr/>
            <p:nvPr/>
          </p:nvGrpSpPr>
          <p:grpSpPr>
            <a:xfrm>
              <a:off x="457200" y="5181600"/>
              <a:ext cx="2057400" cy="990600"/>
              <a:chOff x="762000" y="5181600"/>
              <a:chExt cx="2057400" cy="990600"/>
            </a:xfrm>
          </p:grpSpPr>
          <p:sp>
            <p:nvSpPr>
              <p:cNvPr id="30" name="Rectangle 29"/>
              <p:cNvSpPr/>
              <p:nvPr/>
            </p:nvSpPr>
            <p:spPr>
              <a:xfrm flipV="1">
                <a:off x="1981200" y="5715000"/>
                <a:ext cx="762000" cy="457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14600" y="5334000"/>
                <a:ext cx="304800" cy="7620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Snip and Round Single Corner Rectangle 28"/>
              <p:cNvSpPr/>
              <p:nvPr/>
            </p:nvSpPr>
            <p:spPr>
              <a:xfrm>
                <a:off x="762000" y="5181600"/>
                <a:ext cx="1371600" cy="990600"/>
              </a:xfrm>
              <a:prstGeom prst="snip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 flipV="1">
              <a:off x="6781800" y="4267200"/>
              <a:ext cx="762000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1800" y="3962400"/>
              <a:ext cx="304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800" y="2743200"/>
              <a:ext cx="304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200" y="5334000"/>
              <a:ext cx="304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6200" y="4114800"/>
              <a:ext cx="304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9800" y="4114800"/>
              <a:ext cx="304800" cy="762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nip and Round Single Corner Rectangle 33"/>
            <p:cNvSpPr/>
            <p:nvPr/>
          </p:nvSpPr>
          <p:spPr>
            <a:xfrm flipH="1">
              <a:off x="4800600" y="5181600"/>
              <a:ext cx="1371600" cy="914400"/>
            </a:xfrm>
            <a:prstGeom prst="snip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flipH="1" flipV="1">
              <a:off x="4191000" y="5715000"/>
              <a:ext cx="762000" cy="4571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Arrow Connector 44"/>
            <p:cNvCxnSpPr>
              <a:stCxn id="47" idx="2"/>
            </p:cNvCxnSpPr>
            <p:nvPr/>
          </p:nvCxnSpPr>
          <p:spPr>
            <a:xfrm rot="16200000" flipH="1">
              <a:off x="6115854" y="2763052"/>
              <a:ext cx="569892" cy="1524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676400" y="1676400"/>
              <a:ext cx="114300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Arial Black" pitchFamily="34" charset="0"/>
                </a:rPr>
                <a:t>M</a:t>
              </a:r>
              <a:r>
                <a:rPr lang="en-US" dirty="0" smtClean="0">
                  <a:latin typeface="Arial Black" pitchFamily="34" charset="0"/>
                </a:rPr>
                <a:t>otor</a:t>
              </a:r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00" y="3962401"/>
              <a:ext cx="1219200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Machine</a:t>
              </a:r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39341" y="4114800"/>
              <a:ext cx="45719" cy="1981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15741" y="4114800"/>
              <a:ext cx="45719" cy="1981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3400" y="5334000"/>
              <a:ext cx="1219200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Machine</a:t>
              </a:r>
              <a:endParaRPr lang="en-US" sz="1600" dirty="0"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76800" y="5334000"/>
              <a:ext cx="1219200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 Black" pitchFamily="34" charset="0"/>
                </a:rPr>
                <a:t>Machine</a:t>
              </a:r>
              <a:endParaRPr lang="en-US" sz="1600" dirty="0">
                <a:latin typeface="Arial Black" pitchFamily="34" charset="0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rot="16200000" flipH="1">
            <a:off x="1295400" y="4038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144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c</a:t>
            </a:r>
            <a:r>
              <a:rPr lang="en-US" dirty="0" smtClean="0">
                <a:latin typeface="Arial Black" pitchFamily="34" charset="0"/>
              </a:rPr>
              <a:t>ounter shaft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6200000" flipV="1">
            <a:off x="2449829" y="5116830"/>
            <a:ext cx="685800" cy="66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8194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elt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26580" y="2743200"/>
            <a:ext cx="45719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Drive:-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720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latin typeface="Arial Black" pitchFamily="34" charset="0"/>
              </a:rPr>
              <a:t>Belt Drive:-</a:t>
            </a:r>
          </a:p>
          <a:p>
            <a:pPr algn="just">
              <a:buNone/>
            </a:pPr>
            <a:r>
              <a:rPr lang="en-US" dirty="0" smtClean="0"/>
              <a:t>  Belts are used to transmit power between two parallel shafts by means of friction using pulleys.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469" b="6469"/>
          <a:stretch>
            <a:fillRect/>
          </a:stretch>
        </p:blipFill>
        <p:spPr bwMode="auto">
          <a:xfrm>
            <a:off x="5867400" y="3352800"/>
            <a:ext cx="3000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Belt Drive:-</a:t>
            </a:r>
            <a:endParaRPr lang="en-US" dirty="0"/>
          </a:p>
        </p:txBody>
      </p:sp>
      <p:pic>
        <p:nvPicPr>
          <p:cNvPr id="3074" name="Picture 2" descr="C:\Documents and Settings\Mukesh Sir\Desktop\Establishing_Belt_Tension_ed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0"/>
            <a:ext cx="6172200" cy="34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Belt Drive:-</a:t>
            </a:r>
            <a:endParaRPr lang="en-US" dirty="0"/>
          </a:p>
        </p:txBody>
      </p:sp>
      <p:pic>
        <p:nvPicPr>
          <p:cNvPr id="4" name="Picture 2" descr="F:\images\two axis pump schematice version 2.jpg"/>
          <p:cNvPicPr>
            <a:picLocks noChangeAspect="1" noChangeArrowheads="1"/>
          </p:cNvPicPr>
          <p:nvPr/>
        </p:nvPicPr>
        <p:blipFill>
          <a:blip r:embed="rId2"/>
          <a:srcRect t="12654" b="33919"/>
          <a:stretch>
            <a:fillRect/>
          </a:stretch>
        </p:blipFill>
        <p:spPr bwMode="auto">
          <a:xfrm>
            <a:off x="1143000" y="1371600"/>
            <a:ext cx="7772400" cy="352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766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driver and driven shaft both rotate in the same</a:t>
            </a:r>
          </a:p>
          <a:p>
            <a:r>
              <a:rPr lang="en-US" sz="2800" dirty="0" smtClean="0"/>
              <a:t> direction in open belt drive.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Crossed belt drive: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4800601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shafts are parallel but need to be rotated in the opposite directions, crossed belt drive is used.</a:t>
            </a:r>
          </a:p>
          <a:p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5800" y="1752600"/>
            <a:ext cx="7620000" cy="2362200"/>
            <a:chOff x="685800" y="1752600"/>
            <a:chExt cx="7620000" cy="2362200"/>
          </a:xfrm>
        </p:grpSpPr>
        <p:grpSp>
          <p:nvGrpSpPr>
            <p:cNvPr id="9" name="Group 8"/>
            <p:cNvGrpSpPr/>
            <p:nvPr/>
          </p:nvGrpSpPr>
          <p:grpSpPr>
            <a:xfrm>
              <a:off x="685800" y="1752600"/>
              <a:ext cx="2553586" cy="2362200"/>
              <a:chOff x="1066800" y="1752600"/>
              <a:chExt cx="2553586" cy="2362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66800" y="1752600"/>
                <a:ext cx="2553586" cy="23622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Flowchart: Connector 6"/>
              <p:cNvSpPr/>
              <p:nvPr/>
            </p:nvSpPr>
            <p:spPr>
              <a:xfrm>
                <a:off x="2206433" y="2796540"/>
                <a:ext cx="274320" cy="274320"/>
              </a:xfrm>
              <a:prstGeom prst="flowChartConnector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62060" y="2105025"/>
              <a:ext cx="1743740" cy="1657350"/>
              <a:chOff x="6333460" y="2028825"/>
              <a:chExt cx="1743740" cy="165735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333460" y="2028825"/>
                <a:ext cx="1743740" cy="165735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7068170" y="2720340"/>
                <a:ext cx="274320" cy="274320"/>
              </a:xfrm>
              <a:prstGeom prst="flowChartConnector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461260" y="1828800"/>
              <a:ext cx="4549140" cy="18288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438400" y="2286000"/>
              <a:ext cx="4419600" cy="17526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Circular Arrow 21"/>
          <p:cNvSpPr/>
          <p:nvPr/>
        </p:nvSpPr>
        <p:spPr>
          <a:xfrm>
            <a:off x="6946392" y="1676400"/>
            <a:ext cx="1054608" cy="762000"/>
          </a:xfrm>
          <a:prstGeom prst="circularArrow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flipH="1">
            <a:off x="1371600" y="1219200"/>
            <a:ext cx="1054608" cy="762000"/>
          </a:xfrm>
          <a:prstGeom prst="circularArrow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1614</TotalTime>
  <Words>205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Solstice</vt:lpstr>
      <vt:lpstr>Package</vt:lpstr>
      <vt:lpstr>Transmission of  motion and power</vt:lpstr>
      <vt:lpstr>Power Transmission:-</vt:lpstr>
      <vt:lpstr>Power Transmission System  OR Mechanical Drive </vt:lpstr>
      <vt:lpstr>Individual Drive</vt:lpstr>
      <vt:lpstr>Group Drive:-</vt:lpstr>
      <vt:lpstr>Flexible Drive:-</vt:lpstr>
      <vt:lpstr>Open Belt Drive:-</vt:lpstr>
      <vt:lpstr>Open Belt Drive:-</vt:lpstr>
      <vt:lpstr>Crossed belt drive:</vt:lpstr>
      <vt:lpstr>Quarter Twist Drive:-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of  motion and power</dc:title>
  <dc:creator>Mukesh Sir</dc:creator>
  <cp:lastModifiedBy>Mukesh Sir</cp:lastModifiedBy>
  <cp:revision>229</cp:revision>
  <dcterms:created xsi:type="dcterms:W3CDTF">2013-09-19T17:11:56Z</dcterms:created>
  <dcterms:modified xsi:type="dcterms:W3CDTF">2013-12-20T10:22:14Z</dcterms:modified>
</cp:coreProperties>
</file>